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17" r:id="rId2"/>
    <p:sldId id="318" r:id="rId3"/>
    <p:sldId id="319" r:id="rId4"/>
    <p:sldId id="256" r:id="rId5"/>
    <p:sldId id="325" r:id="rId6"/>
    <p:sldId id="327" r:id="rId7"/>
    <p:sldId id="328" r:id="rId8"/>
    <p:sldId id="316" r:id="rId9"/>
    <p:sldId id="320" r:id="rId10"/>
    <p:sldId id="307" r:id="rId11"/>
    <p:sldId id="334" r:id="rId12"/>
    <p:sldId id="308" r:id="rId13"/>
    <p:sldId id="322" r:id="rId14"/>
    <p:sldId id="323" r:id="rId15"/>
    <p:sldId id="336" r:id="rId16"/>
    <p:sldId id="338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3333CC"/>
    <a:srgbClr val="800000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680" autoAdjust="0"/>
    <p:restoredTop sz="94624" autoAdjust="0"/>
  </p:normalViewPr>
  <p:slideViewPr>
    <p:cSldViewPr>
      <p:cViewPr varScale="1">
        <p:scale>
          <a:sx n="86" d="100"/>
          <a:sy n="86" d="100"/>
        </p:scale>
        <p:origin x="-112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7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4"/>
  <c:chart>
    <c:plotArea>
      <c:layout/>
      <c:barChart>
        <c:barDir val="bar"/>
        <c:grouping val="clustered"/>
        <c:ser>
          <c:idx val="0"/>
          <c:order val="0"/>
          <c:cat>
            <c:strRef>
              <c:f>'[Диаграмма тестов.xlsx]Лист1'!$B$3:$B$4</c:f>
              <c:strCache>
                <c:ptCount val="2"/>
                <c:pt idx="0">
                  <c:v>Древний Египет (ИКТ)</c:v>
                </c:pt>
                <c:pt idx="1">
                  <c:v>Древнее Междуречье (без ИКТ)</c:v>
                </c:pt>
              </c:strCache>
            </c:strRef>
          </c:cat>
          <c:val>
            <c:numRef>
              <c:f>'[Диаграмма тестов.xlsx]Лист1'!$C$3:$C$4</c:f>
              <c:numCache>
                <c:formatCode>0%</c:formatCode>
                <c:ptCount val="2"/>
                <c:pt idx="0">
                  <c:v>0.87000000000000066</c:v>
                </c:pt>
                <c:pt idx="1">
                  <c:v>0.62000000000000066</c:v>
                </c:pt>
              </c:numCache>
            </c:numRef>
          </c:val>
        </c:ser>
        <c:axId val="74266112"/>
        <c:axId val="74267648"/>
      </c:barChart>
      <c:catAx>
        <c:axId val="74266112"/>
        <c:scaling>
          <c:orientation val="minMax"/>
        </c:scaling>
        <c:axPos val="l"/>
        <c:tickLblPos val="nextTo"/>
        <c:crossAx val="74267648"/>
        <c:crosses val="autoZero"/>
        <c:auto val="1"/>
        <c:lblAlgn val="ctr"/>
        <c:lblOffset val="100"/>
      </c:catAx>
      <c:valAx>
        <c:axId val="74267648"/>
        <c:scaling>
          <c:orientation val="minMax"/>
        </c:scaling>
        <c:axPos val="b"/>
        <c:majorGridlines/>
        <c:numFmt formatCode="0%" sourceLinked="1"/>
        <c:tickLblPos val="nextTo"/>
        <c:crossAx val="7426611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D6061-D6CA-4066-8715-D339AAE2EA0A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67E0FE-6282-441F-83E4-E337B2C6356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8D684-C564-4FE3-89EE-425D148A78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0A3784-9B40-4149-AF62-8AF6A58E3F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C8C8EF-91C8-4164-A399-7540EDFE52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84752B-B58D-47DB-9837-9463244F6A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8B8D6D-AB8C-48FC-AABB-F16F37D658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BFA573-AFAC-47A6-92C8-B78D4BDA43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31C95-523B-4F9E-AB48-626A1387C0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C3770-F9F8-446F-B151-0F1F449797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5F7B0-C892-402D-927E-03DF8221B1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646BBC-A180-40C4-A5C8-73BBD60EB7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A3832-396A-43F0-A5C6-CA3565FA95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0E49D3-91E4-4D36-AEDE-8C753BDC95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75C8FD-70B1-4F2A-82FC-A74E5D0C2B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B1B53BD-2DDB-45DF-A432-8251968473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628800"/>
            <a:ext cx="8229600" cy="1143000"/>
          </a:xfrm>
        </p:spPr>
        <p:txBody>
          <a:bodyPr/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Использование ИКТ на уроках истории и обществознания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BFA573-AFAC-47A6-92C8-B78D4BDA439C}" type="slidenum">
              <a:rPr lang="ru-RU" sz="24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pPr>
                <a:defRPr/>
              </a:pPr>
              <a:t>1</a:t>
            </a:fld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7A3832-396A-43F0-A5C6-CA3565FA9576}" type="slidenum">
              <a:rPr lang="ru-RU" sz="24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pPr>
                <a:defRPr/>
              </a:pPr>
              <a:t>10</a:t>
            </a:fld>
            <a:endParaRPr lang="ru-RU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Рисунок 3" descr="img3.jpg"/>
          <p:cNvPicPr>
            <a:picLocks noChangeAspect="1"/>
          </p:cNvPicPr>
          <p:nvPr/>
        </p:nvPicPr>
        <p:blipFill>
          <a:blip r:embed="rId2" cstate="print"/>
          <a:srcRect b="9051"/>
          <a:stretch>
            <a:fillRect/>
          </a:stretch>
        </p:blipFill>
        <p:spPr>
          <a:xfrm>
            <a:off x="0" y="0"/>
            <a:ext cx="9144000" cy="6237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Нижний колонтитул 4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noFill/>
        </p:spPr>
        <p:txBody>
          <a:bodyPr anchor="t"/>
          <a:lstStyle/>
          <a:p>
            <a:endParaRPr lang="ru-RU" sz="1400" smtClean="0">
              <a:effectLst/>
              <a:latin typeface="Arial" charset="0"/>
            </a:endParaRPr>
          </a:p>
        </p:txBody>
      </p:sp>
      <p:sp>
        <p:nvSpPr>
          <p:cNvPr id="14339" name="AutoShap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solidFill>
                  <a:srgbClr val="C00000"/>
                </a:solidFill>
              </a:rPr>
              <a:t>Положительное в Использовании ИКТ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ru-RU" sz="1800" dirty="0" smtClean="0"/>
          </a:p>
          <a:p>
            <a:pPr lvl="1" eaLnBrk="1" hangingPunct="1">
              <a:lnSpc>
                <a:spcPct val="80000"/>
              </a:lnSpc>
              <a:defRPr/>
            </a:pPr>
            <a:r>
              <a:rPr lang="ru-RU" sz="2000" b="1" dirty="0" smtClean="0">
                <a:solidFill>
                  <a:srgbClr val="002060"/>
                </a:solidFill>
              </a:rPr>
              <a:t>Учебный материал содержится в объеме превышающем возможности традиционных видов учебной литературы.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ru-RU" sz="2000" b="1" dirty="0" smtClean="0">
                <a:solidFill>
                  <a:srgbClr val="002060"/>
                </a:solidFill>
              </a:rPr>
              <a:t>Большинство программ составлены с учетом психологических особенностей учащихся, обеспечивая возможность организации процесса обучения в индивидуальном темпе, используется технология уровневой дифференциации.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ru-RU" sz="2000" b="1" dirty="0" smtClean="0">
                <a:solidFill>
                  <a:srgbClr val="002060"/>
                </a:solidFill>
              </a:rPr>
              <a:t>Содержится большой иллюстративный материал.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ru-RU" sz="2000" b="1" dirty="0" smtClean="0">
                <a:solidFill>
                  <a:srgbClr val="002060"/>
                </a:solidFill>
              </a:rPr>
              <a:t>Дает возможность более углубленного изучения предмета.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ru-RU" sz="2000" b="1" dirty="0" smtClean="0">
                <a:solidFill>
                  <a:srgbClr val="002060"/>
                </a:solidFill>
              </a:rPr>
              <a:t>Стимулирует творческую активность, через игровые формы.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ru-RU" sz="2000" b="1" dirty="0" smtClean="0">
                <a:solidFill>
                  <a:srgbClr val="002060"/>
                </a:solidFill>
              </a:rPr>
              <a:t>Использование ИКТ может значительно облегчить работу учителя, которому не придется перед каждым уроком «разрываться» в поисках интересной информации, иллюстративного материала, письменных источников, звуковых фрагментов.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BFA573-AFAC-47A6-92C8-B78D4BDA439C}" type="slidenum">
              <a:rPr lang="ru-RU" sz="24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pPr>
                <a:defRPr/>
              </a:pPr>
              <a:t>12</a:t>
            </a:fld>
            <a:endParaRPr lang="ru-RU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5616" y="404664"/>
            <a:ext cx="70567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Опыт практического применения компьютера на уроках:</a:t>
            </a:r>
            <a:endParaRPr lang="ru-RU" alt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" name="Рисунок 4" descr="C:\Documents and Settings\Admin\Рабочий стол\Exm-dS0949g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4962" y="1412776"/>
            <a:ext cx="5934075" cy="4240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412776"/>
            <a:ext cx="5940425" cy="4239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Admin\Рабочий стол\Wn0zz1Sw4Ow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1412776"/>
            <a:ext cx="5934075" cy="4232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1412776"/>
            <a:ext cx="5940425" cy="4239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P1110475.JPG"/>
          <p:cNvPicPr>
            <a:picLocks noChangeAspect="1"/>
          </p:cNvPicPr>
          <p:nvPr/>
        </p:nvPicPr>
        <p:blipFill>
          <a:blip r:embed="rId6" cstate="print"/>
          <a:srcRect t="19550" b="12201"/>
          <a:stretch>
            <a:fillRect/>
          </a:stretch>
        </p:blipFill>
        <p:spPr>
          <a:xfrm>
            <a:off x="1547664" y="1412776"/>
            <a:ext cx="6048672" cy="5112568"/>
          </a:xfrm>
          <a:prstGeom prst="rect">
            <a:avLst/>
          </a:prstGeom>
        </p:spPr>
      </p:pic>
      <p:pic>
        <p:nvPicPr>
          <p:cNvPr id="10" name="Рисунок 9" descr="194074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7544" y="332656"/>
            <a:ext cx="1230643" cy="922982"/>
          </a:xfrm>
          <a:prstGeom prst="rect">
            <a:avLst/>
          </a:prstGeom>
        </p:spPr>
      </p:pic>
      <p:pic>
        <p:nvPicPr>
          <p:cNvPr id="11" name="Рисунок 10" descr="383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19582" y="332656"/>
            <a:ext cx="1125125" cy="1080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BFA573-AFAC-47A6-92C8-B78D4BDA439C}" type="slidenum">
              <a:rPr lang="ru-RU" sz="24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pPr>
                <a:defRPr/>
              </a:pPr>
              <a:t>13</a:t>
            </a:fld>
            <a:endParaRPr lang="ru-RU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Рисунок 4" descr="2016-12-16_21-35-1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980728"/>
            <a:ext cx="6624736" cy="4622253"/>
          </a:xfrm>
          <a:prstGeom prst="rect">
            <a:avLst/>
          </a:prstGeom>
        </p:spPr>
      </p:pic>
      <p:pic>
        <p:nvPicPr>
          <p:cNvPr id="7" name="Рисунок 6" descr="P11002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620688"/>
            <a:ext cx="6948264" cy="5211198"/>
          </a:xfrm>
          <a:prstGeom prst="rect">
            <a:avLst/>
          </a:prstGeom>
        </p:spPr>
      </p:pic>
      <p:pic>
        <p:nvPicPr>
          <p:cNvPr id="8" name="Рисунок 7" descr="P11103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620688"/>
            <a:ext cx="6912768" cy="5184576"/>
          </a:xfrm>
          <a:prstGeom prst="rect">
            <a:avLst/>
          </a:prstGeom>
        </p:spPr>
      </p:pic>
      <p:pic>
        <p:nvPicPr>
          <p:cNvPr id="9" name="Рисунок 8" descr="P1110475.JPG"/>
          <p:cNvPicPr>
            <a:picLocks noChangeAspect="1"/>
          </p:cNvPicPr>
          <p:nvPr/>
        </p:nvPicPr>
        <p:blipFill>
          <a:blip r:embed="rId5" cstate="print"/>
          <a:srcRect t="4688" r="1563" b="15625"/>
          <a:stretch>
            <a:fillRect/>
          </a:stretch>
        </p:blipFill>
        <p:spPr>
          <a:xfrm>
            <a:off x="1043608" y="620689"/>
            <a:ext cx="6984776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P1110723.JPG"/>
          <p:cNvPicPr>
            <a:picLocks noChangeAspect="1"/>
          </p:cNvPicPr>
          <p:nvPr/>
        </p:nvPicPr>
        <p:blipFill>
          <a:blip r:embed="rId6" cstate="print"/>
          <a:srcRect t="31093"/>
          <a:stretch>
            <a:fillRect/>
          </a:stretch>
        </p:blipFill>
        <p:spPr>
          <a:xfrm>
            <a:off x="2267744" y="620688"/>
            <a:ext cx="5400600" cy="5366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P109052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5576" y="620688"/>
            <a:ext cx="7344816" cy="5508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flazhki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260648"/>
            <a:ext cx="8208912" cy="5760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6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8000"/>
                            </p:stCondLst>
                            <p:childTnLst>
                              <p:par>
                                <p:cTn id="34" presetID="20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b="1" kern="12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«Держа руку на пульсе»…</a:t>
            </a:r>
          </a:p>
        </p:txBody>
      </p:sp>
      <p:pic>
        <p:nvPicPr>
          <p:cNvPr id="5" name="Содержимое 4" descr="P11002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196752"/>
            <a:ext cx="6034617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BFA573-AFAC-47A6-92C8-B78D4BDA439C}" type="slidenum">
              <a:rPr lang="ru-RU" sz="24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pPr>
                <a:defRPr/>
              </a:pPr>
              <a:t>14</a:t>
            </a:fld>
            <a:endParaRPr lang="ru-RU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Рисунок 5" descr="noutbuk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476672"/>
            <a:ext cx="1333500" cy="1009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548680"/>
            <a:ext cx="705678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Вывод и мое убеждение</a:t>
            </a:r>
          </a:p>
          <a:p>
            <a:pPr algn="ctr"/>
            <a:r>
              <a:rPr lang="ru-RU" altLang="ru-RU" sz="4000" b="1" dirty="0" smtClean="0">
                <a:ln w="11430"/>
                <a:solidFill>
                  <a:srgbClr val="00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Компьютер – неотъемлемая часть современного образования </a:t>
            </a:r>
            <a:endParaRPr lang="ru-RU" altLang="ru-RU" sz="4000" b="1" dirty="0">
              <a:ln w="11430"/>
              <a:solidFill>
                <a:srgbClr val="0066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" name="Рисунок 4" descr="pendo_pic.png"/>
          <p:cNvPicPr>
            <a:picLocks noChangeAspect="1"/>
          </p:cNvPicPr>
          <p:nvPr/>
        </p:nvPicPr>
        <p:blipFill>
          <a:blip r:embed="rId2" cstate="print"/>
          <a:srcRect t="8812" b="20690"/>
          <a:stretch>
            <a:fillRect/>
          </a:stretch>
        </p:blipFill>
        <p:spPr>
          <a:xfrm>
            <a:off x="1187624" y="3571876"/>
            <a:ext cx="6480720" cy="3000396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B8D684-C564-4FE3-89EE-425D148A78E4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BFA573-AFAC-47A6-92C8-B78D4BDA439C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pic>
        <p:nvPicPr>
          <p:cNvPr id="2050" name="Picture 2" descr="C:\Users\Администратор\Desktop\img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548680"/>
            <a:ext cx="2736304" cy="36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653264" y="764704"/>
            <a:ext cx="4216603" cy="24314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Урсул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Валентина</a:t>
            </a:r>
          </a:p>
          <a:p>
            <a:pPr algn="ctr"/>
            <a:r>
              <a:rPr lang="ru-RU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Альшановна</a:t>
            </a:r>
            <a:endParaRPr lang="ru-RU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7838" y="4437112"/>
            <a:ext cx="597509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читель истории и обществознания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BFA573-AFAC-47A6-92C8-B78D4BDA439C}" type="slidenum">
              <a:rPr lang="ru-RU" sz="24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pPr>
                <a:defRPr/>
              </a:pPr>
              <a:t>2</a:t>
            </a:fld>
            <a:endParaRPr lang="ru-RU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620688"/>
            <a:ext cx="547260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Образование: </a:t>
            </a:r>
            <a:r>
              <a:rPr lang="ru-RU" sz="1600" b="1" i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высшее, Симферопольский государственный университет имени М.В. Фрунзе, 1985 г.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1340768"/>
            <a:ext cx="54006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Специальность по 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диплому: </a:t>
            </a:r>
          </a:p>
          <a:p>
            <a:r>
              <a:rPr lang="ru-RU" sz="1600" b="1" i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Историк. Учитель истории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2420888"/>
            <a:ext cx="532859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Место 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работы: </a:t>
            </a:r>
            <a:r>
              <a:rPr lang="ru-RU" sz="1600" b="1" i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МБОУ «Наташинская средняя школа», с. Наташино </a:t>
            </a:r>
            <a:r>
              <a:rPr lang="ru-RU" sz="1600" b="1" i="1" dirty="0" err="1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Сакский</a:t>
            </a:r>
            <a:r>
              <a:rPr lang="ru-RU" sz="1600" b="1" i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район Республика Крым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3284984"/>
            <a:ext cx="532859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Должность: </a:t>
            </a:r>
            <a:r>
              <a:rPr lang="ru-RU" sz="1600" b="1" i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учитель истории и обществознания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4149080"/>
            <a:ext cx="496855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Педагогический 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стаж: </a:t>
            </a:r>
            <a:r>
              <a:rPr lang="ru-RU" sz="1600" b="1" i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49 лет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5085184"/>
            <a:ext cx="554461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Квалификация: </a:t>
            </a:r>
            <a:r>
              <a:rPr lang="ru-RU" sz="1600" b="1" i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высшая квалификационная категория, учитель методист</a:t>
            </a: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fld id="{01BFA573-AFAC-47A6-92C8-B78D4BDA439C}" type="slidenum">
              <a:rPr lang="ru-RU" sz="24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pPr>
                <a:defRPr/>
              </a:pPr>
              <a:t>3</a:t>
            </a:fld>
            <a:endParaRPr lang="ru-RU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332656"/>
            <a:ext cx="8229600" cy="504056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/>
            <a:r>
              <a:rPr lang="ru-RU" alt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alt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altLang="ru-RU" sz="2800" b="1" dirty="0" smtClean="0">
                <a:ln w="11430"/>
                <a:solidFill>
                  <a:srgbClr val="33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Мое педагогическое кредо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7584" y="1142984"/>
            <a:ext cx="76328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 ЕСЛИ МЫ БУДЕМ УЧИТЬ </a:t>
            </a:r>
            <a:r>
              <a:rPr lang="ru-RU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СЕГОДНЯ</a:t>
            </a:r>
            <a:r>
              <a:rPr lang="ru-RU" sz="2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ДЕТЕЙ ТАК, </a:t>
            </a:r>
          </a:p>
          <a:p>
            <a:pPr algn="ctr"/>
            <a:r>
              <a:rPr lang="ru-RU" sz="2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КАК УЧИЛИ ИХ </a:t>
            </a:r>
            <a:r>
              <a:rPr lang="ru-RU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ВЧЕРА</a:t>
            </a:r>
            <a:r>
              <a:rPr lang="ru-RU" sz="2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</a:p>
          <a:p>
            <a:pPr algn="ctr"/>
            <a:r>
              <a:rPr lang="ru-RU" sz="2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МЫ УКРАДЕМ У НАШИХ ДЕТЕЙ</a:t>
            </a:r>
            <a:r>
              <a:rPr lang="ru-RU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ЗАВТРА</a:t>
            </a:r>
            <a:r>
              <a:rPr lang="ru-RU" sz="2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sz="2800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Рисунок 5" descr="sov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3573016"/>
            <a:ext cx="1656184" cy="1634102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B8D684-C564-4FE3-89EE-425D148A78E4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u="sng" dirty="0" smtClean="0">
                <a:solidFill>
                  <a:srgbClr val="3333CC"/>
                </a:solidFill>
              </a:rPr>
              <a:t>Актуальность темы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2400" dirty="0" smtClean="0">
                <a:solidFill>
                  <a:srgbClr val="002060"/>
                </a:solidFill>
              </a:rPr>
              <a:t>Сегодня необходимы образованные люди, способные работать в современном мире, современном государстве, способные понимать и адекватно реагировать на постоянно изменяющееся положение человека в мире. Современный ученик должен соответствовать требованиям общества: быть высокообразованным, коммуникабельным, толерантным, владеть новыми технологиями.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dirty="0" smtClean="0">
                <a:solidFill>
                  <a:srgbClr val="002060"/>
                </a:solidFill>
              </a:rPr>
              <a:t>Ученики хотели бы получить образование, реализовывать свои творческие способности, соответствовать требованиям современного мира.</a:t>
            </a:r>
          </a:p>
        </p:txBody>
      </p:sp>
      <p:pic>
        <p:nvPicPr>
          <p:cNvPr id="7172" name="Picture 4" descr="j02330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64388" y="188913"/>
            <a:ext cx="1692275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Нижний колонтитул 4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noFill/>
        </p:spPr>
        <p:txBody>
          <a:bodyPr anchor="t"/>
          <a:lstStyle/>
          <a:p>
            <a:endParaRPr lang="ru-RU" sz="1400" smtClean="0">
              <a:effectLst/>
              <a:latin typeface="Arial" charset="0"/>
            </a:endParaRPr>
          </a:p>
        </p:txBody>
      </p:sp>
      <p:sp>
        <p:nvSpPr>
          <p:cNvPr id="9218" name="AutoShap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>
                <a:solidFill>
                  <a:srgbClr val="3333CC"/>
                </a:solidFill>
              </a:rPr>
              <a:t>Цели использования ИКТ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85720" y="1142984"/>
            <a:ext cx="8858280" cy="5214974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>
                <a:solidFill>
                  <a:srgbClr val="002060"/>
                </a:solidFill>
              </a:rPr>
              <a:t>Сделать урок современным (с точки зрения использования технических средств).</a:t>
            </a:r>
          </a:p>
          <a:p>
            <a:pPr eaLnBrk="1" hangingPunct="1">
              <a:defRPr/>
            </a:pPr>
            <a:r>
              <a:rPr lang="ru-RU" dirty="0" smtClean="0">
                <a:solidFill>
                  <a:srgbClr val="002060"/>
                </a:solidFill>
              </a:rPr>
              <a:t>Приблизить урок к мировосприятию современного ребенка.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ru-RU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ru-RU" dirty="0" smtClean="0"/>
          </a:p>
        </p:txBody>
      </p:sp>
      <p:pic>
        <p:nvPicPr>
          <p:cNvPr id="1026" name="Picture 2" descr="C:\Users\Администратор\Desktop\мои документы\Все фото\Я\IMG_20161214_114334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3214686"/>
            <a:ext cx="5072098" cy="36433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1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ижний колонтитул 4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noFill/>
        </p:spPr>
        <p:txBody>
          <a:bodyPr anchor="t"/>
          <a:lstStyle/>
          <a:p>
            <a:endParaRPr lang="ru-RU" sz="1400" smtClean="0">
              <a:effectLst/>
              <a:latin typeface="Arial" charset="0"/>
            </a:endParaRPr>
          </a:p>
        </p:txBody>
      </p:sp>
      <p:sp>
        <p:nvSpPr>
          <p:cNvPr id="10242" name="AutoShap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800" dirty="0" smtClean="0">
                <a:solidFill>
                  <a:srgbClr val="002060"/>
                </a:solidFill>
              </a:rPr>
              <a:t>Помочь учителю в:</a:t>
            </a:r>
            <a:r>
              <a:rPr lang="ru-RU" sz="3200" dirty="0" smtClean="0">
                <a:solidFill>
                  <a:srgbClr val="002060"/>
                </a:solidFill>
              </a:rPr>
              <a:t/>
            </a:r>
            <a:br>
              <a:rPr lang="ru-RU" sz="3200" dirty="0" smtClean="0">
                <a:solidFill>
                  <a:srgbClr val="002060"/>
                </a:solidFill>
              </a:rPr>
            </a:br>
            <a:endParaRPr lang="ru-RU" sz="3200" dirty="0" smtClean="0">
              <a:solidFill>
                <a:srgbClr val="002060"/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>
                <a:solidFill>
                  <a:srgbClr val="3333CC"/>
                </a:solidFill>
              </a:rPr>
              <a:t>Проверке знаний, умений, навыков.</a:t>
            </a:r>
          </a:p>
          <a:p>
            <a:pPr eaLnBrk="1" hangingPunct="1">
              <a:defRPr/>
            </a:pPr>
            <a:r>
              <a:rPr lang="ru-RU" dirty="0" smtClean="0">
                <a:solidFill>
                  <a:srgbClr val="3333CC"/>
                </a:solidFill>
              </a:rPr>
              <a:t>Организации закрепления полученных знаний на уроке.</a:t>
            </a:r>
          </a:p>
          <a:p>
            <a:pPr eaLnBrk="1" hangingPunct="1">
              <a:defRPr/>
            </a:pPr>
            <a:r>
              <a:rPr lang="ru-RU" dirty="0" smtClean="0">
                <a:solidFill>
                  <a:srgbClr val="3333CC"/>
                </a:solidFill>
              </a:rPr>
              <a:t>Экономии времени.</a:t>
            </a:r>
          </a:p>
          <a:p>
            <a:pPr eaLnBrk="1" hangingPunct="1">
              <a:defRPr/>
            </a:pPr>
            <a:r>
              <a:rPr lang="ru-RU" dirty="0" smtClean="0">
                <a:solidFill>
                  <a:srgbClr val="3333CC"/>
                </a:solidFill>
              </a:rPr>
              <a:t>Возможности эмоционально и образно подать материал.</a:t>
            </a:r>
          </a:p>
          <a:p>
            <a:pPr eaLnBrk="1" hangingPunct="1">
              <a:defRPr/>
            </a:pPr>
            <a:endParaRPr lang="ru-RU" dirty="0" smtClean="0"/>
          </a:p>
        </p:txBody>
      </p:sp>
      <p:pic>
        <p:nvPicPr>
          <p:cNvPr id="9221" name="Picture 6" descr="j030125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4888" y="4724400"/>
            <a:ext cx="1830387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1024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Walls-Vector-Art-Gallery-1024x7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772816"/>
            <a:ext cx="8460432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043608" y="836712"/>
            <a:ext cx="70567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И вот пришло время информационных технологий…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B8D684-C564-4FE3-89EE-425D148A78E4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548680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Итоги эксперимента:</a:t>
            </a:r>
            <a:endParaRPr lang="ru-RU" alt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683568" y="1397000"/>
          <a:ext cx="7776864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B8D684-C564-4FE3-89EE-425D148A78E4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A50021"/>
      </a:hlink>
      <a:folHlink>
        <a:srgbClr val="808080"/>
      </a:folHlink>
    </a:clrScheme>
    <a:fontScheme name="Оформление по умолчанию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A50021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1149</TotalTime>
  <Words>340</Words>
  <Application>Microsoft Office PowerPoint</Application>
  <PresentationFormat>Экран (4:3)</PresentationFormat>
  <Paragraphs>54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Оформление по умолчанию</vt:lpstr>
      <vt:lpstr>Использование ИКТ на уроках истории и обществознания</vt:lpstr>
      <vt:lpstr>Слайд 2</vt:lpstr>
      <vt:lpstr>Слайд 3</vt:lpstr>
      <vt:lpstr> Мое педагогическое кредо </vt:lpstr>
      <vt:lpstr>Актуальность темы</vt:lpstr>
      <vt:lpstr>Цели использования ИКТ</vt:lpstr>
      <vt:lpstr>Помочь учителю в: </vt:lpstr>
      <vt:lpstr>Слайд 8</vt:lpstr>
      <vt:lpstr>Слайд 9</vt:lpstr>
      <vt:lpstr>Слайд 10</vt:lpstr>
      <vt:lpstr>Положительное в Использовании ИКТ</vt:lpstr>
      <vt:lpstr>Слайд 12</vt:lpstr>
      <vt:lpstr>Слайд 13</vt:lpstr>
      <vt:lpstr>«Держа руку на пульсе»…</vt:lpstr>
      <vt:lpstr>Слайд 15</vt:lpstr>
      <vt:lpstr>Слайд 16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Admin</cp:lastModifiedBy>
  <cp:revision>75</cp:revision>
  <dcterms:created xsi:type="dcterms:W3CDTF">2012-09-18T19:05:21Z</dcterms:created>
  <dcterms:modified xsi:type="dcterms:W3CDTF">2017-03-01T18:00:43Z</dcterms:modified>
</cp:coreProperties>
</file>